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3" r:id="rId1"/>
  </p:sldMasterIdLst>
  <p:notesMasterIdLst>
    <p:notesMasterId r:id="rId28"/>
  </p:notesMasterIdLst>
  <p:handoutMasterIdLst>
    <p:handoutMasterId r:id="rId29"/>
  </p:handoutMasterIdLst>
  <p:sldIdLst>
    <p:sldId id="356" r:id="rId2"/>
    <p:sldId id="357" r:id="rId3"/>
    <p:sldId id="257" r:id="rId4"/>
    <p:sldId id="279" r:id="rId5"/>
    <p:sldId id="285" r:id="rId6"/>
    <p:sldId id="282" r:id="rId7"/>
    <p:sldId id="659" r:id="rId8"/>
    <p:sldId id="697" r:id="rId9"/>
    <p:sldId id="632" r:id="rId10"/>
    <p:sldId id="673" r:id="rId11"/>
    <p:sldId id="695" r:id="rId12"/>
    <p:sldId id="679" r:id="rId13"/>
    <p:sldId id="680" r:id="rId14"/>
    <p:sldId id="682" r:id="rId15"/>
    <p:sldId id="683" r:id="rId16"/>
    <p:sldId id="686" r:id="rId17"/>
    <p:sldId id="691" r:id="rId18"/>
    <p:sldId id="665" r:id="rId19"/>
    <p:sldId id="660" r:id="rId20"/>
    <p:sldId id="688" r:id="rId21"/>
    <p:sldId id="689" r:id="rId22"/>
    <p:sldId id="692" r:id="rId23"/>
    <p:sldId id="693" r:id="rId24"/>
    <p:sldId id="667" r:id="rId25"/>
    <p:sldId id="696" r:id="rId26"/>
    <p:sldId id="347" r:id="rId27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9A9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66" y="5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E8052-2971-4874-A02A-FE8F8F78E2C4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DAF5E-75F0-419B-BBA7-E05871BACA9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0886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BD542-7789-482C-8697-1826A67044A4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47867-9190-45F3-AE9C-23BA48E4C2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716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50B7E8F0-00AB-4D4B-9B0D-7D43FE649776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394891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50B7E8F0-00AB-4D4B-9B0D-7D43FE649776}" type="slidenum">
              <a:rPr lang="en-US" altLang="ja-JP"/>
              <a:pPr/>
              <a:t>19</a:t>
            </a:fld>
            <a:endParaRPr lang="en-US" altLang="ja-JP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30172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50B7E8F0-00AB-4D4B-9B0D-7D43FE649776}" type="slidenum">
              <a:rPr lang="en-US" altLang="ja-JP"/>
              <a:pPr/>
              <a:t>24</a:t>
            </a:fld>
            <a:endParaRPr lang="en-US" altLang="ja-JP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04444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50B7E8F0-00AB-4D4B-9B0D-7D43FE649776}" type="slidenum">
              <a:rPr lang="en-US" altLang="ja-JP"/>
              <a:pPr/>
              <a:t>25</a:t>
            </a:fld>
            <a:endParaRPr lang="en-US" altLang="ja-JP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20071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3FD854-112F-4880-9439-CD4EA4BCE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123D46-2AD9-4ECC-A693-C7DA0CDEB2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B566EA-7854-45C3-9D08-00293B71E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8A1D60-6795-4CB2-81B1-CA6708D4E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D055E94-9E43-4F92-ABE0-CDA85D0AC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2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0BEA23-36E8-4D15-ABEC-4D492BCA7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65C6EA4-35A6-4C14-9D92-43767768B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03FF1D-A058-455E-A91F-91BF4412E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BF1DF4-8B1B-4818-A9EB-E537731E0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333B02-2935-4D30-AC7A-C635A454B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4797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AC9D41A-A788-4BAE-BD2E-B9E9BF540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72FE4C-81F8-453B-A477-6A81CEF2D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023B00-22D8-41F4-A6FE-51262BC3A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041EFA8-691A-4D2C-B29F-E17C0E7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068E52-8B66-45EF-8100-11540B9A5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387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タイトル、コンテンツ、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7C37B-6153-43F9-B334-3B32F24EF7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4069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1D3554-8C16-46FA-8EB5-BC5F020FB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B0E4298-EC59-4DAB-AF8A-A6F0555DA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697B2B-AD66-49BA-851D-4C1E9A220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67B6D9-B2B1-441D-B197-BF6610DE0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D22EAF-B19D-4993-9EE2-38956EE1D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74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D09F78-5A07-44C2-813B-802A876E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FFCF96E-6C08-4E49-8B64-8CCFEFAE3F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BF9F74-DB0D-4CD0-9030-66348CC8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5EC6F5-3436-4593-8348-C318A7527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E59A30-F94B-4DDC-ADE5-4E8A438BD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376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C95A7B-A474-4F42-B568-E360EAF85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7302361-54F4-449B-B77F-D67946CC41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460A4E4-F59C-4254-8A8B-234FE0817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86A0887-0FAE-4B96-B632-2F374079C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7343EC-5DF4-4C4D-B047-E707AEABA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1F35DC8-0AC0-4BD4-80F5-19CB7B6EA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903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2B670C-B06B-43B2-9CBE-D6F1FD7D7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425687-C52C-4607-80B7-6EA50BE01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25FE9B3-B397-4163-A71D-200E56C21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F90A60-1A4F-4607-BA6C-55D623789E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F1D6489-28F2-40BE-BB9D-3533C9A695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EE4A09E-34BF-49BF-9477-EA3D4DCEF3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CC5A323-4A03-4F82-B22C-09D8AFA17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AEA98B-48A6-48FA-9626-A5A947A95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9186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454192-9A9F-4002-8E33-DB4352B00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660271D-E19E-4059-BD2E-4CDEB23DD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FD7DBB7-BAF1-49E9-A69F-4F7F2C137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7356BE5-6707-4401-944B-577280095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287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6A8C5D0-F240-425F-BCC5-43E2810AB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6D23BEE-9E33-4B64-BB86-9C3B0D356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29465D9-CB5F-47C6-BA08-0BEFD8488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1632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5B1A30-4E20-4EA7-A794-88A4935F5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74B1E1-5B54-401B-AF53-AA4172C29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26A4D6C-0C59-43B4-999A-6AFD55440B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AF6DDCE-CF81-4674-A738-FD2FB74B4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E1FB802-C0EC-4156-988A-08FB382AE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9FF5862-C17F-4C42-A7C1-7356F5290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3813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AA50BF-DBB2-4E23-9DFB-820B10F26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6B00D77-E13A-47D1-BACE-EA237D1739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kumimoji="1" lang="ja-JP" altLang="en-US"/>
              <a:t>アイコンをクリックして図を追加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112B080-7068-4DC4-B3F6-0AF3EF4B05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D073E6C-C364-4CAE-B4B1-5732FE92D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99B625A-8E03-42CD-AC14-47423848F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13F525A-A050-4448-ADDB-AB6E6B1A0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81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497473-F3CC-4485-AB3E-465051ECC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C5FB171-FB6F-4030-8B15-6F2144C8C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11B81A-01A5-4026-B40B-40B9DC6DA7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C4AB2-D298-49F6-A518-3F9CBBD92C1B}" type="datetimeFigureOut">
              <a:rPr kumimoji="1" lang="ja-JP" altLang="en-US" smtClean="0"/>
              <a:t>2021/11/15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75984C-F3BC-429F-820F-2B35CA8F4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C51E1C-F65C-4409-954A-86E19F7E2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C6AF3-C712-4231-B770-FB164304A63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51090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3F4072C-178A-4ABD-9799-D0B53CEF09C9}"/>
              </a:ext>
            </a:extLst>
          </p:cNvPr>
          <p:cNvSpPr/>
          <p:nvPr/>
        </p:nvSpPr>
        <p:spPr>
          <a:xfrm>
            <a:off x="0" y="2141569"/>
            <a:ext cx="9144000" cy="165898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3568" y="2237004"/>
            <a:ext cx="8062664" cy="734056"/>
          </a:xfrm>
        </p:spPr>
        <p:txBody>
          <a:bodyPr>
            <a:noAutofit/>
          </a:bodyPr>
          <a:lstStyle/>
          <a:p>
            <a:pPr algn="ctr"/>
            <a:r>
              <a:rPr lang="ja-JP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山口県ヘリテージマネージャーの取組</a:t>
            </a:r>
            <a:endParaRPr kumimoji="1" lang="ja-JP" alt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742792" y="4581128"/>
            <a:ext cx="1944216" cy="432048"/>
          </a:xfrm>
        </p:spPr>
        <p:txBody>
          <a:bodyPr>
            <a:normAutofit/>
          </a:bodyPr>
          <a:lstStyle/>
          <a:p>
            <a:pPr algn="ctr"/>
            <a:r>
              <a:rPr lang="en-US" altLang="ja-JP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2021.11.19</a:t>
            </a:r>
            <a:endParaRPr kumimoji="1" lang="ja-JP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833135" y="3057777"/>
            <a:ext cx="7621745" cy="622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～社会に信頼されるヘリテージマネージャーに～</a:t>
            </a: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E9B1C653-F9AF-498E-B5FC-47CA4BD85C69}"/>
              </a:ext>
            </a:extLst>
          </p:cNvPr>
          <p:cNvSpPr txBox="1">
            <a:spLocks/>
          </p:cNvSpPr>
          <p:nvPr/>
        </p:nvSpPr>
        <p:spPr>
          <a:xfrm>
            <a:off x="538936" y="1449476"/>
            <a:ext cx="8203360" cy="7340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kumimoji="1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kumimoji="1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solidFill>
                  <a:srgbClr val="FFFF00"/>
                </a:solidFill>
              </a:rPr>
              <a:t> </a:t>
            </a:r>
            <a:r>
              <a:rPr lang="ja-JP" altLang="en-US" sz="29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 </a:t>
            </a:r>
            <a:r>
              <a:rPr lang="en-US" altLang="ja-JP" sz="29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r>
              <a:rPr lang="ja-JP" altLang="en-US" sz="29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回全国ヘリテージマネージャーネットワーク協議会総会</a:t>
            </a:r>
            <a:endParaRPr lang="ja-JP" altLang="en-US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EA77FAA6-4D89-436B-B35E-BFEA88AD9286}"/>
              </a:ext>
            </a:extLst>
          </p:cNvPr>
          <p:cNvSpPr txBox="1">
            <a:spLocks/>
          </p:cNvSpPr>
          <p:nvPr/>
        </p:nvSpPr>
        <p:spPr>
          <a:xfrm>
            <a:off x="1331640" y="5104087"/>
            <a:ext cx="6912768" cy="9361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2000" b="0" i="0" kern="1200" cap="all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kumimoji="1"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山口県建築士会ヘリテージマネージャー協議会</a:t>
            </a:r>
          </a:p>
          <a:p>
            <a:pPr algn="ctr"/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副会長  </a:t>
            </a:r>
            <a:r>
              <a:rPr lang="ja-JP" altLang="en-US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 田 正 彦</a:t>
            </a:r>
            <a:endParaRPr lang="ja-JP" alt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378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628318" y="391970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684000"/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記事で、建築的魅力と共に、</a:t>
            </a:r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早急な整備改修を訴える</a:t>
            </a:r>
            <a:endParaRPr kumimoji="1" lang="ja-JP" altLang="en-US" sz="6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E0617C8-FD35-4B72-9CEF-8CC7D8B3A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1035813"/>
            <a:ext cx="6578547" cy="496855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734E39B-55B5-40A5-A3D1-2FC91A5F07E7}"/>
              </a:ext>
            </a:extLst>
          </p:cNvPr>
          <p:cNvSpPr txBox="1"/>
          <p:nvPr/>
        </p:nvSpPr>
        <p:spPr>
          <a:xfrm>
            <a:off x="741755" y="6065920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▲ 河村写真館</a:t>
            </a:r>
            <a:r>
              <a:rPr lang="en-US" altLang="ja-JP" sz="2000" dirty="0"/>
              <a:t>(</a:t>
            </a:r>
            <a:r>
              <a:rPr lang="ja-JP" altLang="en-US" sz="2000" dirty="0"/>
              <a:t>明治</a:t>
            </a:r>
            <a:r>
              <a:rPr lang="en-US" altLang="ja-JP" sz="2000" dirty="0"/>
              <a:t>20</a:t>
            </a:r>
            <a:r>
              <a:rPr lang="ja-JP" altLang="en-US" sz="2000" dirty="0"/>
              <a:t>年代、擬洋風建築、県指定、山口市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A7A5FA0-F9FA-49FC-922E-FD28788FD0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576" y="1013619"/>
            <a:ext cx="7487992" cy="499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32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539552" y="262244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684000"/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記事で、建築的魅力と共に、文化財登録を訴える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E0617C8-FD35-4B72-9CEF-8CC7D8B3A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637" y="723909"/>
            <a:ext cx="7360725" cy="5486852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734E39B-55B5-40A5-A3D1-2FC91A5F07E7}"/>
              </a:ext>
            </a:extLst>
          </p:cNvPr>
          <p:cNvSpPr txBox="1"/>
          <p:nvPr/>
        </p:nvSpPr>
        <p:spPr>
          <a:xfrm>
            <a:off x="1017049" y="6210761"/>
            <a:ext cx="7272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▲町家</a:t>
            </a:r>
            <a:r>
              <a:rPr lang="en-US" altLang="ja-JP" sz="2000" dirty="0"/>
              <a:t>+</a:t>
            </a:r>
            <a:r>
              <a:rPr lang="ja-JP" altLang="en-US" sz="2000" dirty="0"/>
              <a:t>近代和洋風折衷建築</a:t>
            </a:r>
            <a:r>
              <a:rPr lang="en-US" altLang="ja-JP" sz="2000" dirty="0"/>
              <a:t>(</a:t>
            </a:r>
            <a:r>
              <a:rPr lang="ja-JP" altLang="en-US" sz="2000" dirty="0"/>
              <a:t>大正</a:t>
            </a:r>
            <a:r>
              <a:rPr lang="en-US" altLang="ja-JP" sz="2000" dirty="0"/>
              <a:t>10</a:t>
            </a:r>
            <a:r>
              <a:rPr lang="ja-JP" altLang="en-US" sz="2000" dirty="0"/>
              <a:t>年、指定・登録なし、長門市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7723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77E3586-D82F-4766-B351-58F7B1860D91}"/>
              </a:ext>
            </a:extLst>
          </p:cNvPr>
          <p:cNvSpPr/>
          <p:nvPr/>
        </p:nvSpPr>
        <p:spPr>
          <a:xfrm>
            <a:off x="0" y="2245225"/>
            <a:ext cx="9144000" cy="168783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420888"/>
            <a:ext cx="8208912" cy="720081"/>
          </a:xfrm>
        </p:spPr>
        <p:txBody>
          <a:bodyPr>
            <a:noAutofit/>
          </a:bodyPr>
          <a:lstStyle/>
          <a:p>
            <a:pPr algn="ctr"/>
            <a:r>
              <a:rPr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３</a:t>
            </a:r>
            <a:r>
              <a:rPr kumimoji="1" lang="en-US" altLang="ja-JP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.</a:t>
            </a:r>
            <a:r>
              <a:rPr kumimoji="1"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歴史的建造物活用事業に協力</a:t>
            </a:r>
            <a:endParaRPr kumimoji="1" lang="ja-JP" altLang="en-US" sz="36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59F5CB2B-4476-4DDF-A430-8744A28C6B19}"/>
              </a:ext>
            </a:extLst>
          </p:cNvPr>
          <p:cNvSpPr txBox="1">
            <a:spLocks/>
          </p:cNvSpPr>
          <p:nvPr/>
        </p:nvSpPr>
        <p:spPr>
          <a:xfrm>
            <a:off x="611560" y="3140969"/>
            <a:ext cx="8208912" cy="576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～写真展、講演会、見学会、街歩き～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B3AE20F-A9BC-469C-AEEF-9FD15532542A}"/>
              </a:ext>
            </a:extLst>
          </p:cNvPr>
          <p:cNvSpPr txBox="1"/>
          <p:nvPr/>
        </p:nvSpPr>
        <p:spPr>
          <a:xfrm>
            <a:off x="1259632" y="4036713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kumimoji="1" lang="ja-JP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建築士としての活動２</a:t>
            </a:r>
          </a:p>
        </p:txBody>
      </p:sp>
    </p:spTree>
    <p:extLst>
      <p:ext uri="{BB962C8B-B14F-4D97-AF65-F5344CB8AC3E}">
        <p14:creationId xmlns:p14="http://schemas.microsoft.com/office/powerpoint/2010/main" val="226215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683568" y="303520"/>
            <a:ext cx="8045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3-1.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市民が企画した</a:t>
            </a:r>
          </a:p>
          <a:p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歴史的建造物活用イベントへの協力 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(2021.10)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89496" y="5892520"/>
            <a:ext cx="8289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旧山口電信局</a:t>
            </a:r>
            <a:r>
              <a:rPr lang="en-US" altLang="ja-JP" sz="2000" dirty="0"/>
              <a:t>(</a:t>
            </a:r>
            <a:r>
              <a:rPr lang="ja-JP" altLang="en-US" sz="2000" dirty="0"/>
              <a:t>明治</a:t>
            </a:r>
            <a:r>
              <a:rPr lang="en-US" altLang="ja-JP" sz="2000" dirty="0"/>
              <a:t>6</a:t>
            </a:r>
            <a:r>
              <a:rPr lang="ja-JP" altLang="en-US" sz="2000" dirty="0"/>
              <a:t>年、擬洋風、山口市</a:t>
            </a:r>
            <a:r>
              <a:rPr lang="en-US" altLang="ja-JP" sz="2000" dirty="0"/>
              <a:t>)</a:t>
            </a:r>
            <a:r>
              <a:rPr lang="ja-JP" altLang="en-US" sz="2000" dirty="0"/>
              <a:t>活用イベント～</a:t>
            </a:r>
            <a:r>
              <a:rPr lang="ja-JP" altLang="en-US" sz="2000" dirty="0">
                <a:solidFill>
                  <a:srgbClr val="FFFF00"/>
                </a:solidFill>
              </a:rPr>
              <a:t>近代建築写真展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1836" b="274"/>
          <a:stretch/>
        </p:blipFill>
        <p:spPr>
          <a:xfrm>
            <a:off x="521661" y="1377076"/>
            <a:ext cx="8189676" cy="439599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26953DE-D8AD-40B8-AFBF-23BF187DF7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424"/>
          <a:stretch/>
        </p:blipFill>
        <p:spPr>
          <a:xfrm>
            <a:off x="2118543" y="1400028"/>
            <a:ext cx="6660740" cy="43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5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539552" y="241681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3-1.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市民が企画した</a:t>
            </a:r>
          </a:p>
          <a:p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歴史的建造物活用イベントへの協力 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(2021.10)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5" b="15"/>
          <a:stretch/>
        </p:blipFill>
        <p:spPr>
          <a:xfrm>
            <a:off x="373075" y="1160425"/>
            <a:ext cx="8369553" cy="4961103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13EF84E-6881-480C-AB46-0B71D52D4557}"/>
              </a:ext>
            </a:extLst>
          </p:cNvPr>
          <p:cNvSpPr txBox="1"/>
          <p:nvPr/>
        </p:nvSpPr>
        <p:spPr>
          <a:xfrm>
            <a:off x="427106" y="6156891"/>
            <a:ext cx="8289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旧山口電信局活用イベント～</a:t>
            </a:r>
            <a:r>
              <a:rPr lang="ja-JP" altLang="en-US" sz="2000" dirty="0">
                <a:solidFill>
                  <a:srgbClr val="FFFF00"/>
                </a:solidFill>
              </a:rPr>
              <a:t>昼と夜の市内近代建築ウォッチング</a:t>
            </a:r>
          </a:p>
        </p:txBody>
      </p:sp>
    </p:spTree>
    <p:extLst>
      <p:ext uri="{BB962C8B-B14F-4D97-AF65-F5344CB8AC3E}">
        <p14:creationId xmlns:p14="http://schemas.microsoft.com/office/powerpoint/2010/main" val="164660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611560" y="145583"/>
            <a:ext cx="80270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3-2.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行政が企画した</a:t>
            </a:r>
          </a:p>
          <a:p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歴史的建造物活用イベントへの協力 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(2021.11)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3" b="1026"/>
          <a:stretch/>
        </p:blipFill>
        <p:spPr>
          <a:xfrm>
            <a:off x="971599" y="1069861"/>
            <a:ext cx="7200800" cy="487512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42C64A7-C9CF-462F-BC83-4D0D539CBED1}"/>
              </a:ext>
            </a:extLst>
          </p:cNvPr>
          <p:cNvSpPr txBox="1"/>
          <p:nvPr/>
        </p:nvSpPr>
        <p:spPr>
          <a:xfrm>
            <a:off x="539552" y="6093296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旧桂ヶ谷貯水池堰堤</a:t>
            </a:r>
            <a:r>
              <a:rPr lang="en-US" altLang="ja-JP" sz="2000" dirty="0"/>
              <a:t>(</a:t>
            </a:r>
            <a:r>
              <a:rPr lang="ja-JP" altLang="en-US" sz="2000" dirty="0"/>
              <a:t>大正</a:t>
            </a:r>
            <a:r>
              <a:rPr lang="en-US" altLang="ja-JP" sz="2000" dirty="0"/>
              <a:t>12</a:t>
            </a:r>
            <a:r>
              <a:rPr lang="ja-JP" altLang="en-US" sz="2000" dirty="0"/>
              <a:t>年、登録文化財</a:t>
            </a:r>
            <a:r>
              <a:rPr lang="en-US" altLang="ja-JP" sz="2000" dirty="0"/>
              <a:t>)</a:t>
            </a:r>
            <a:r>
              <a:rPr lang="ja-JP" altLang="en-US" sz="2000" dirty="0"/>
              <a:t>～</a:t>
            </a:r>
            <a:r>
              <a:rPr lang="ja-JP" altLang="en-US" sz="2000" dirty="0">
                <a:solidFill>
                  <a:srgbClr val="FFFF00"/>
                </a:solidFill>
              </a:rPr>
              <a:t>近代上水施設を見に行こう！</a:t>
            </a:r>
          </a:p>
        </p:txBody>
      </p:sp>
    </p:spTree>
    <p:extLst>
      <p:ext uri="{BB962C8B-B14F-4D97-AF65-F5344CB8AC3E}">
        <p14:creationId xmlns:p14="http://schemas.microsoft.com/office/powerpoint/2010/main" val="148694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4830696-218F-4860-93CB-48DD05EB9B57}"/>
              </a:ext>
            </a:extLst>
          </p:cNvPr>
          <p:cNvSpPr/>
          <p:nvPr/>
        </p:nvSpPr>
        <p:spPr>
          <a:xfrm>
            <a:off x="0" y="2204864"/>
            <a:ext cx="9144000" cy="179148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99110" y="2348880"/>
            <a:ext cx="8208912" cy="1296143"/>
          </a:xfrm>
        </p:spPr>
        <p:txBody>
          <a:bodyPr>
            <a:noAutofit/>
          </a:bodyPr>
          <a:lstStyle/>
          <a:p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４</a:t>
            </a:r>
            <a:r>
              <a:rPr lang="en-US" altLang="ja-JP" sz="4400" dirty="0">
                <a:solidFill>
                  <a:schemeClr val="tx1"/>
                </a:solidFill>
                <a:latin typeface="+mj-ea"/>
              </a:rPr>
              <a:t>.</a:t>
            </a:r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	ＴＶ等マスコミ取材への協力</a:t>
            </a:r>
            <a:br>
              <a:rPr kumimoji="1" lang="ja-JP" altLang="en-US" sz="3600" dirty="0">
                <a:solidFill>
                  <a:schemeClr val="tx1"/>
                </a:solidFill>
                <a:latin typeface="+mj-ea"/>
              </a:rPr>
            </a:br>
            <a:endParaRPr kumimoji="1" lang="ja-JP" altLang="en-US" sz="36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59F5CB2B-4476-4DDF-A430-8744A28C6B19}"/>
              </a:ext>
            </a:extLst>
          </p:cNvPr>
          <p:cNvSpPr txBox="1">
            <a:spLocks/>
          </p:cNvSpPr>
          <p:nvPr/>
        </p:nvSpPr>
        <p:spPr>
          <a:xfrm>
            <a:off x="463601" y="3205335"/>
            <a:ext cx="8208912" cy="576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2800" dirty="0">
                <a:solidFill>
                  <a:schemeClr val="tx1"/>
                </a:solidFill>
                <a:latin typeface="+mj-ea"/>
              </a:rPr>
              <a:t>～地域ＴＶ、全国ＴＶ放映、新聞報道～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E89C024-22C4-46DE-B91D-B69A5FFD5C37}"/>
              </a:ext>
            </a:extLst>
          </p:cNvPr>
          <p:cNvSpPr txBox="1"/>
          <p:nvPr/>
        </p:nvSpPr>
        <p:spPr>
          <a:xfrm>
            <a:off x="1619672" y="4114633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kumimoji="1" lang="ja-JP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建築士としての活動３</a:t>
            </a:r>
          </a:p>
        </p:txBody>
      </p:sp>
    </p:spTree>
    <p:extLst>
      <p:ext uri="{BB962C8B-B14F-4D97-AF65-F5344CB8AC3E}">
        <p14:creationId xmlns:p14="http://schemas.microsoft.com/office/powerpoint/2010/main" val="4652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17"/>
          <a:stretch/>
        </p:blipFill>
        <p:spPr>
          <a:xfrm>
            <a:off x="98404" y="1268760"/>
            <a:ext cx="9038389" cy="4392488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68829C-B8D7-4D2A-8232-4FD9DDBEAFC9}"/>
              </a:ext>
            </a:extLst>
          </p:cNvPr>
          <p:cNvSpPr txBox="1"/>
          <p:nvPr/>
        </p:nvSpPr>
        <p:spPr>
          <a:xfrm>
            <a:off x="393576" y="246827"/>
            <a:ext cx="86520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ja-JP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4-1.</a:t>
            </a:r>
            <a:r>
              <a:rPr lang="ja-JP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昨年</a:t>
            </a:r>
            <a:r>
              <a:rPr lang="en-US" altLang="ja-JP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HMSU</a:t>
            </a:r>
            <a:r>
              <a:rPr lang="ja-JP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講座で実測調査を行った</a:t>
            </a:r>
          </a:p>
          <a:p>
            <a:pPr lvl="0" algn="ctr"/>
            <a:r>
              <a:rPr lang="ja-JP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「</a:t>
            </a:r>
            <a:r>
              <a:rPr lang="ja-JP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旧宮市商参会館</a:t>
            </a:r>
            <a:r>
              <a:rPr lang="en-US" altLang="ja-JP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昭和</a:t>
            </a:r>
            <a:r>
              <a:rPr lang="en-US" altLang="ja-JP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年、貞永良昌設計</a:t>
            </a:r>
            <a:r>
              <a:rPr lang="en-US" altLang="ja-JP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ja-JP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」の保存活用の報道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BBF5B0-0315-444A-9450-B2C7AD3741F5}"/>
              </a:ext>
            </a:extLst>
          </p:cNvPr>
          <p:cNvSpPr txBox="1"/>
          <p:nvPr/>
        </p:nvSpPr>
        <p:spPr>
          <a:xfrm>
            <a:off x="427106" y="5817458"/>
            <a:ext cx="8289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/>
              <a:t>NPO</a:t>
            </a:r>
            <a:r>
              <a:rPr lang="ja-JP" altLang="en-US" sz="2000" dirty="0"/>
              <a:t>団体</a:t>
            </a:r>
            <a:r>
              <a:rPr lang="en-US" altLang="ja-JP" sz="2000" dirty="0"/>
              <a:t>(30</a:t>
            </a:r>
            <a:r>
              <a:rPr lang="ja-JP" altLang="en-US" sz="2000" dirty="0"/>
              <a:t>名、うちＨＭ</a:t>
            </a:r>
            <a:r>
              <a:rPr lang="en-US" altLang="ja-JP" sz="2000" dirty="0"/>
              <a:t>5</a:t>
            </a:r>
            <a:r>
              <a:rPr lang="ja-JP" altLang="en-US" sz="2000" dirty="0"/>
              <a:t>名</a:t>
            </a:r>
            <a:r>
              <a:rPr lang="en-US" altLang="ja-JP" sz="2000" dirty="0"/>
              <a:t>)</a:t>
            </a:r>
            <a:r>
              <a:rPr lang="ja-JP" altLang="en-US" sz="2000" dirty="0"/>
              <a:t>が、防府市長、防府市教育長、市議会宛てに、</a:t>
            </a:r>
            <a:r>
              <a:rPr lang="en-US" altLang="ja-JP" sz="2000" dirty="0"/>
              <a:t>2</a:t>
            </a:r>
            <a:r>
              <a:rPr lang="ja-JP" altLang="en-US" sz="2000" dirty="0"/>
              <a:t>回保存要望書を提出。ＴＶ、新聞で報道される。</a:t>
            </a:r>
            <a:r>
              <a:rPr lang="en-US" altLang="ja-JP" sz="2000" dirty="0"/>
              <a:t>(2021.02</a:t>
            </a:r>
            <a:r>
              <a:rPr lang="ja-JP" altLang="en-US" sz="2000" dirty="0"/>
              <a:t>月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4339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モニター, 画面, テレビ, 男 が含まれている画像&#10;&#10;自動的に生成された説明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9" t="8001" r="5921" b="10800"/>
          <a:stretch/>
        </p:blipFill>
        <p:spPr>
          <a:xfrm>
            <a:off x="8624" y="1286763"/>
            <a:ext cx="9135376" cy="483882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68829C-B8D7-4D2A-8232-4FD9DDBEAFC9}"/>
              </a:ext>
            </a:extLst>
          </p:cNvPr>
          <p:cNvSpPr txBox="1"/>
          <p:nvPr/>
        </p:nvSpPr>
        <p:spPr>
          <a:xfrm>
            <a:off x="865406" y="332656"/>
            <a:ext cx="7413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4.-2.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NHK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山口放送局「情報維新やまぐち」 </a:t>
            </a:r>
          </a:p>
          <a:p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「歴史的建造物 地域で守る」で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活動報道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BBF5B0-0315-444A-9450-B2C7AD3741F5}"/>
              </a:ext>
            </a:extLst>
          </p:cNvPr>
          <p:cNvSpPr txBox="1"/>
          <p:nvPr/>
        </p:nvSpPr>
        <p:spPr>
          <a:xfrm>
            <a:off x="323528" y="6165304"/>
            <a:ext cx="8289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▲ </a:t>
            </a:r>
            <a:r>
              <a:rPr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の歴史的建造物の発掘、保存、活用について紹介</a:t>
            </a:r>
          </a:p>
        </p:txBody>
      </p:sp>
    </p:spTree>
    <p:extLst>
      <p:ext uri="{BB962C8B-B14F-4D97-AF65-F5344CB8AC3E}">
        <p14:creationId xmlns:p14="http://schemas.microsoft.com/office/powerpoint/2010/main" val="68355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95536" y="3356992"/>
            <a:ext cx="84557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252000" indent="-457200" eaLnBrk="1" hangingPunct="1">
              <a:spcBef>
                <a:spcPts val="600"/>
              </a:spcBef>
            </a:pP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▲ 解体された名建築→これから登録文化財を進めたい建築→登録されて住民が維持管理している事例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と続く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８分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秒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740E65E-C495-4B64-BD90-71F94908E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616" y="82842"/>
            <a:ext cx="8968768" cy="316835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1CEF871-9726-4AAA-B47F-1348022A25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4170676"/>
            <a:ext cx="3885758" cy="2185738"/>
          </a:xfrm>
          <a:prstGeom prst="rect">
            <a:avLst/>
          </a:prstGeom>
        </p:spPr>
      </p:pic>
      <p:sp>
        <p:nvSpPr>
          <p:cNvPr id="11" name="Text Box 8">
            <a:extLst>
              <a:ext uri="{FF2B5EF4-FFF2-40B4-BE49-F238E27FC236}">
                <a16:creationId xmlns:a16="http://schemas.microsoft.com/office/drawing/2014/main" id="{0AD7320A-B429-4AC2-95E4-935DFA092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9952" y="4365104"/>
            <a:ext cx="4711312" cy="2139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216000" indent="-457200" eaLnBrk="1" hangingPunct="1">
              <a:spcBef>
                <a:spcPts val="600"/>
              </a:spcBef>
            </a:pP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←中野氏が、この番組「歴史的建造物地域で守る」で、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文化財登録しては？との質問に、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1600" dirty="0"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前から文化財にしてもらったらと言う気はあったので、うれしかったですね。</a:t>
            </a: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」と言われたことを切っ掛けに、県と市宛てに要望書を提出するよう助言。長門支部の山根氏、石本氏と、山口県・長門市立会いの下、要望書を提出。</a:t>
            </a:r>
          </a:p>
          <a:p>
            <a:pPr algn="r" eaLnBrk="1" hangingPunct="1">
              <a:spcBef>
                <a:spcPts val="600"/>
              </a:spcBef>
            </a:pP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(2021.06.25</a:t>
            </a:r>
            <a:r>
              <a:rPr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791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59BA346-3920-487E-8D1D-D7E33AAEDA05}"/>
              </a:ext>
            </a:extLst>
          </p:cNvPr>
          <p:cNvSpPr/>
          <p:nvPr/>
        </p:nvSpPr>
        <p:spPr>
          <a:xfrm>
            <a:off x="0" y="2141569"/>
            <a:ext cx="9144000" cy="165898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08912" cy="1296144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1.</a:t>
            </a:r>
            <a:r>
              <a:rPr kumimoji="1"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山口県ヘリテージマネージャー</a:t>
            </a:r>
            <a:br>
              <a:rPr kumimoji="1"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</a:br>
            <a:r>
              <a:rPr kumimoji="1"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協議会の活動</a:t>
            </a:r>
            <a:endParaRPr kumimoji="1" lang="ja-JP" alt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080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09158"/>
            <a:ext cx="9144000" cy="484339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68829C-B8D7-4D2A-8232-4FD9DDBEAFC9}"/>
              </a:ext>
            </a:extLst>
          </p:cNvPr>
          <p:cNvSpPr txBox="1"/>
          <p:nvPr/>
        </p:nvSpPr>
        <p:spPr>
          <a:xfrm>
            <a:off x="251520" y="180445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4-3.NHK-BS1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COOL JAPAN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～発掘！かっこいいニッポン！～」「外国人が選ぶ日本マル秘観光地スペシャル」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BBF5B0-0315-444A-9450-B2C7AD3741F5}"/>
              </a:ext>
            </a:extLst>
          </p:cNvPr>
          <p:cNvSpPr txBox="1"/>
          <p:nvPr/>
        </p:nvSpPr>
        <p:spPr>
          <a:xfrm>
            <a:off x="427104" y="5969669"/>
            <a:ext cx="8289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/>
              <a:t>▲</a:t>
            </a:r>
            <a:r>
              <a:rPr lang="ja-JP" altLang="en-US" sz="2000" dirty="0">
                <a:solidFill>
                  <a:srgbClr val="FFFF00"/>
                </a:solidFill>
              </a:rPr>
              <a:t>「桂ヶ谷堰堤」</a:t>
            </a:r>
            <a:r>
              <a:rPr lang="en-US" altLang="ja-JP" sz="2000" dirty="0">
                <a:solidFill>
                  <a:srgbClr val="FFFF00"/>
                </a:solidFill>
              </a:rPr>
              <a:t>(</a:t>
            </a:r>
            <a:r>
              <a:rPr lang="ja-JP" altLang="en-US" sz="2000" dirty="0">
                <a:solidFill>
                  <a:srgbClr val="FFFF00"/>
                </a:solidFill>
              </a:rPr>
              <a:t>大正</a:t>
            </a:r>
            <a:r>
              <a:rPr lang="en-US" altLang="ja-JP" sz="2000" dirty="0">
                <a:solidFill>
                  <a:srgbClr val="FFFF00"/>
                </a:solidFill>
              </a:rPr>
              <a:t>12</a:t>
            </a:r>
            <a:r>
              <a:rPr lang="ja-JP" altLang="en-US" sz="2000" dirty="0">
                <a:solidFill>
                  <a:srgbClr val="FFFF00"/>
                </a:solidFill>
              </a:rPr>
              <a:t>年、国登録、山口市</a:t>
            </a:r>
            <a:r>
              <a:rPr lang="en-US" altLang="ja-JP" sz="2000" dirty="0">
                <a:solidFill>
                  <a:srgbClr val="FFFF00"/>
                </a:solidFill>
              </a:rPr>
              <a:t>)</a:t>
            </a:r>
            <a:r>
              <a:rPr lang="ja-JP" altLang="en-US" sz="2000" dirty="0"/>
              <a:t>が、「外国人がコロナが終息したら行ってみたいマル秘観光地」対象</a:t>
            </a:r>
            <a:r>
              <a:rPr lang="en-US" altLang="ja-JP" sz="2000" dirty="0"/>
              <a:t>30</a:t>
            </a:r>
            <a:r>
              <a:rPr lang="ja-JP" altLang="en-US" sz="2000" dirty="0"/>
              <a:t>件の中で、何と「</a:t>
            </a:r>
            <a:r>
              <a:rPr lang="ja-JP" altLang="en-US" sz="2000" dirty="0">
                <a:solidFill>
                  <a:srgbClr val="FFC000"/>
                </a:solidFill>
              </a:rPr>
              <a:t>第４位</a:t>
            </a:r>
            <a:r>
              <a:rPr lang="ja-JP" altLang="en-US" sz="2000" dirty="0"/>
              <a:t>」に！</a:t>
            </a:r>
          </a:p>
        </p:txBody>
      </p:sp>
    </p:spTree>
    <p:extLst>
      <p:ext uri="{BB962C8B-B14F-4D97-AF65-F5344CB8AC3E}">
        <p14:creationId xmlns:p14="http://schemas.microsoft.com/office/powerpoint/2010/main" val="41378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E0F6C0BB-C000-4C07-9EB7-914F5782C3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13332" r="12484" b="10816"/>
          <a:stretch/>
        </p:blipFill>
        <p:spPr>
          <a:xfrm>
            <a:off x="611560" y="1000334"/>
            <a:ext cx="7771565" cy="441566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" t="962" b="-1001"/>
          <a:stretch/>
        </p:blipFill>
        <p:spPr>
          <a:xfrm>
            <a:off x="1259632" y="987268"/>
            <a:ext cx="6336704" cy="4746606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BBF5B0-0315-444A-9450-B2C7AD3741F5}"/>
              </a:ext>
            </a:extLst>
          </p:cNvPr>
          <p:cNvSpPr txBox="1"/>
          <p:nvPr/>
        </p:nvSpPr>
        <p:spPr>
          <a:xfrm>
            <a:off x="460157" y="5746940"/>
            <a:ext cx="8289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▲ 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NHKBS-1</a:t>
            </a: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COOL JAPAN</a:t>
            </a:r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～発掘！かっこいいニッポン！」 </a:t>
            </a:r>
            <a:r>
              <a:rPr lang="en-US" altLang="ja-JP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2021.10.31</a:t>
            </a:r>
            <a:endParaRPr lang="ja-JP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「桂ヶ谷赤レンガ堰堤を活かす会」の維持管理活動や近代上水施設を</a:t>
            </a:r>
          </a:p>
          <a:p>
            <a:r>
              <a:rPr lang="ja-JP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巡る自転車ツアーなどが好意的に放送される。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FD77574-052E-4FE2-A131-32B5183C89AB}"/>
              </a:ext>
            </a:extLst>
          </p:cNvPr>
          <p:cNvSpPr txBox="1"/>
          <p:nvPr/>
        </p:nvSpPr>
        <p:spPr>
          <a:xfrm>
            <a:off x="158811" y="33161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4-3.NHK-BS1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en-US" altLang="ja-JP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COOL JAPAN</a:t>
            </a:r>
            <a:r>
              <a:rPr lang="ja-JP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～発掘！かっこいいニッポン！～」「外国人が選ぶ日本マル秘観光地スペシャル」</a:t>
            </a:r>
            <a:endParaRPr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781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BD42675-7194-4795-9EB3-755DE9BD5F08}"/>
              </a:ext>
            </a:extLst>
          </p:cNvPr>
          <p:cNvSpPr/>
          <p:nvPr/>
        </p:nvSpPr>
        <p:spPr>
          <a:xfrm>
            <a:off x="0" y="1988840"/>
            <a:ext cx="9144000" cy="208823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1794634"/>
            <a:ext cx="8208912" cy="1569630"/>
          </a:xfrm>
        </p:spPr>
        <p:txBody>
          <a:bodyPr>
            <a:noAutofit/>
          </a:bodyPr>
          <a:lstStyle/>
          <a:p>
            <a:pPr algn="l"/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     ５</a:t>
            </a:r>
            <a:r>
              <a:rPr lang="en-US" altLang="ja-JP" sz="4400" dirty="0">
                <a:solidFill>
                  <a:schemeClr val="tx1"/>
                </a:solidFill>
                <a:latin typeface="+mj-ea"/>
              </a:rPr>
              <a:t>.</a:t>
            </a:r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	 </a:t>
            </a:r>
            <a:r>
              <a:rPr lang="en-US" altLang="ja-JP" sz="4400" dirty="0">
                <a:solidFill>
                  <a:schemeClr val="tx1"/>
                </a:solidFill>
                <a:latin typeface="+mj-ea"/>
              </a:rPr>
              <a:t>SNS</a:t>
            </a:r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での情報発信と</a:t>
            </a:r>
            <a:br>
              <a:rPr lang="ja-JP" altLang="en-US" sz="4400" dirty="0">
                <a:solidFill>
                  <a:schemeClr val="tx1"/>
                </a:solidFill>
                <a:latin typeface="+mj-ea"/>
              </a:rPr>
            </a:br>
            <a:r>
              <a:rPr lang="ja-JP" altLang="en-US" sz="4400" dirty="0">
                <a:solidFill>
                  <a:schemeClr val="tx1"/>
                </a:solidFill>
                <a:latin typeface="+mj-ea"/>
              </a:rPr>
              <a:t>         デジタル機器の使用</a:t>
            </a:r>
            <a:endParaRPr kumimoji="1" lang="ja-JP" altLang="en-US" sz="36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59F5CB2B-4476-4DDF-A430-8744A28C6B19}"/>
              </a:ext>
            </a:extLst>
          </p:cNvPr>
          <p:cNvSpPr txBox="1">
            <a:spLocks/>
          </p:cNvSpPr>
          <p:nvPr/>
        </p:nvSpPr>
        <p:spPr>
          <a:xfrm>
            <a:off x="502070" y="3378321"/>
            <a:ext cx="8208912" cy="576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2800" dirty="0">
                <a:solidFill>
                  <a:schemeClr val="tx1"/>
                </a:solidFill>
                <a:latin typeface="+mj-ea"/>
              </a:rPr>
              <a:t>～全国の仲間とネットワーク～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983F8E1-61C2-43C1-9443-823B2ADA4B49}"/>
              </a:ext>
            </a:extLst>
          </p:cNvPr>
          <p:cNvSpPr txBox="1"/>
          <p:nvPr/>
        </p:nvSpPr>
        <p:spPr>
          <a:xfrm>
            <a:off x="1763688" y="4216964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kumimoji="1" lang="ja-JP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建築士としての活動４</a:t>
            </a:r>
          </a:p>
        </p:txBody>
      </p:sp>
    </p:spTree>
    <p:extLst>
      <p:ext uri="{BB962C8B-B14F-4D97-AF65-F5344CB8AC3E}">
        <p14:creationId xmlns:p14="http://schemas.microsoft.com/office/powerpoint/2010/main" val="40752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CC63008-CB75-4358-B2E9-3EB7F76E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93" t="11565" r="13812" b="17640"/>
          <a:stretch/>
        </p:blipFill>
        <p:spPr>
          <a:xfrm>
            <a:off x="139508" y="939369"/>
            <a:ext cx="6016668" cy="338437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068829C-B8D7-4D2A-8232-4FD9DDBEAFC9}"/>
              </a:ext>
            </a:extLst>
          </p:cNvPr>
          <p:cNvSpPr txBox="1"/>
          <p:nvPr/>
        </p:nvSpPr>
        <p:spPr>
          <a:xfrm>
            <a:off x="323528" y="354594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ja-JP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5-1.</a:t>
            </a:r>
            <a:r>
              <a:rPr lang="ja-JP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ホームページや</a:t>
            </a:r>
            <a:r>
              <a:rPr lang="en-US" altLang="ja-JP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SNS</a:t>
            </a:r>
            <a:r>
              <a:rPr lang="ja-JP" altLang="en-US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で情報発信</a:t>
            </a:r>
            <a:endParaRPr lang="ja-JP" altLang="en-US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0BBF5B0-0315-444A-9450-B2C7AD3741F5}"/>
              </a:ext>
            </a:extLst>
          </p:cNvPr>
          <p:cNvSpPr txBox="1"/>
          <p:nvPr/>
        </p:nvSpPr>
        <p:spPr>
          <a:xfrm>
            <a:off x="139508" y="4688921"/>
            <a:ext cx="3784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457200"/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▲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WordPress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により作成して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年。近代建築研究会の活動を中心に掲載。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C3EACC2-D428-4CE7-8628-1DAA646F6F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4" b="456"/>
          <a:stretch/>
        </p:blipFill>
        <p:spPr>
          <a:xfrm>
            <a:off x="4021596" y="933702"/>
            <a:ext cx="5008556" cy="468051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0BBAE8C-4218-455A-8191-8BD925E823A5}"/>
              </a:ext>
            </a:extLst>
          </p:cNvPr>
          <p:cNvSpPr txBox="1"/>
          <p:nvPr/>
        </p:nvSpPr>
        <p:spPr>
          <a:xfrm>
            <a:off x="4283968" y="5732048"/>
            <a:ext cx="4759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457200"/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▲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Book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は、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どうしだけてなく、一般市民との情報交換ツールとしても非常に有用。</a:t>
            </a:r>
            <a:endParaRPr lang="ja-JP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BFF2548-A7D8-4518-BBF2-B54D400CD230}"/>
              </a:ext>
            </a:extLst>
          </p:cNvPr>
          <p:cNvSpPr/>
          <p:nvPr/>
        </p:nvSpPr>
        <p:spPr>
          <a:xfrm>
            <a:off x="4067944" y="1628800"/>
            <a:ext cx="1944216" cy="2448272"/>
          </a:xfrm>
          <a:prstGeom prst="rect">
            <a:avLst/>
          </a:prstGeom>
          <a:solidFill>
            <a:srgbClr val="FFFFFF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9ACEBE9-6E0F-44CC-AE08-1D671FB9F5D3}"/>
              </a:ext>
            </a:extLst>
          </p:cNvPr>
          <p:cNvSpPr txBox="1"/>
          <p:nvPr/>
        </p:nvSpPr>
        <p:spPr>
          <a:xfrm>
            <a:off x="245188" y="5751486"/>
            <a:ext cx="3776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457200"/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★旧山口電信局舎は、一時不動産屋に渡ったが、</a:t>
            </a:r>
            <a:r>
              <a:rPr lang="en-US" altLang="ja-JP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FB</a:t>
            </a:r>
            <a:r>
              <a:rPr lang="ja-JP" alt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の情報により、文化財理解のある方が取得された！</a:t>
            </a:r>
            <a:endParaRPr lang="ja-JP" alt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785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41099"/>
            <a:ext cx="7432722" cy="85169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ja-JP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５</a:t>
            </a:r>
            <a:r>
              <a:rPr lang="en-US" altLang="ja-JP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-2.</a:t>
            </a:r>
            <a:r>
              <a:rPr lang="ja-JP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ＺＯＯＭによるオンライン交流会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52148" y="5462030"/>
            <a:ext cx="823970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▲ 「全国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HM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協議会動画交流会」において山口県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HM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協議会の活動を報告中。</a:t>
            </a:r>
          </a:p>
          <a:p>
            <a:pPr eaLnBrk="1" hangingPunct="1">
              <a:spcBef>
                <a:spcPts val="600"/>
              </a:spcBef>
            </a:pP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全国、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35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都道府県が発表。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(4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時間！のオンライン交流会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 eaLnBrk="1" hangingPunct="1">
              <a:spcBef>
                <a:spcPts val="600"/>
              </a:spcBef>
            </a:pP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(2021.03.28</a:t>
            </a:r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740E65E-C495-4B64-BD90-71F94908EE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034" y="980728"/>
            <a:ext cx="7609390" cy="42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9034"/>
            <a:ext cx="7432722" cy="85169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５</a:t>
            </a:r>
            <a:r>
              <a:rPr lang="en-US" altLang="ja-JP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-3.</a:t>
            </a:r>
            <a:r>
              <a:rPr lang="ja-JP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</a:t>
            </a:r>
            <a:r>
              <a:rPr lang="en-US" altLang="ja-JP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360</a:t>
            </a:r>
            <a:r>
              <a:rPr lang="ja-JP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度動画・静止画カメラによるＶＲ体験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67544" y="5442257"/>
            <a:ext cx="8239704" cy="1277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marL="288000" indent="-457200" eaLnBrk="1" hangingPunct="1">
              <a:spcBef>
                <a:spcPts val="600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▲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NPO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まちのよそおいネットワーク＆山口近代建築研究会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山口県ＨＭが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名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での、ＶＲ体験の模様。 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(2021.07.10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b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ＶＲには「歴史的建造物」のデジタルアーカイヴ化に可能性を感じる。</a:t>
            </a:r>
          </a:p>
          <a:p>
            <a:pPr marL="288000" indent="-457200" eaLnBrk="1" hangingPunct="1">
              <a:spcBef>
                <a:spcPts val="600"/>
              </a:spcBef>
            </a:pP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    よって、今年度の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HMSU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講座実測調査では、すべてこのカメラを使用した。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8740E65E-C495-4B64-BD90-71F94908E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9752" y="836712"/>
            <a:ext cx="756449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4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散らかったリビングルーム&#10;&#10;中程度の精度で自動的に生成された説明">
            <a:extLst>
              <a:ext uri="{FF2B5EF4-FFF2-40B4-BE49-F238E27FC236}">
                <a16:creationId xmlns:a16="http://schemas.microsoft.com/office/drawing/2014/main" id="{41003CFA-2D6A-47FE-AC69-94239F2FF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31"/>
            <a:ext cx="9144000" cy="6096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1560" y="2636912"/>
            <a:ext cx="7772400" cy="864096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6600" dirty="0">
                <a:solidFill>
                  <a:srgbClr val="FFFF00"/>
                </a:solidFill>
              </a:rPr>
              <a:t>お し ま い</a:t>
            </a: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971600" y="4941168"/>
            <a:ext cx="7772400" cy="8640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b="0" kern="1200" cap="none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3200" dirty="0"/>
              <a:t>御清聴ありがとうございました！</a:t>
            </a:r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4E57926-E69E-4DEC-9C79-D983DC714B9F}"/>
              </a:ext>
            </a:extLst>
          </p:cNvPr>
          <p:cNvSpPr txBox="1"/>
          <p:nvPr/>
        </p:nvSpPr>
        <p:spPr>
          <a:xfrm>
            <a:off x="357562" y="6156832"/>
            <a:ext cx="84288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457200"/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▲建築士連合会中国四国ブロック会議＆</a:t>
            </a:r>
            <a:r>
              <a:rPr lang="en-US" altLang="ja-JP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lang="ja-JP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ステップアップ講座の模様</a:t>
            </a:r>
          </a:p>
          <a:p>
            <a:pPr marL="216000" indent="-457200" algn="r"/>
            <a:r>
              <a:rPr lang="en-US" altLang="ja-JP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ja-JP" alt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重要文化財・山口県旧県会議事堂議場 </a:t>
            </a:r>
            <a:r>
              <a:rPr lang="en-US" altLang="ja-JP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2021.11.13)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4648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A0507F-669D-4E2E-B2F0-4177879AA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434" y="444030"/>
            <a:ext cx="7472456" cy="552081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１</a:t>
            </a:r>
            <a:r>
              <a:rPr kumimoji="1"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．山口県建築士会ＨＭの現状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A230A9-F668-42F4-8320-AB32B88D2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6190" y="1041371"/>
            <a:ext cx="8039170" cy="957535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● 山口県ヘリテージマネージャー養成講座を３年実施</a:t>
            </a:r>
          </a:p>
          <a:p>
            <a:pPr>
              <a:spcBef>
                <a:spcPts val="600"/>
              </a:spcBef>
            </a:pPr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</a:t>
            </a:r>
            <a:r>
              <a:rPr lang="en-US" altLang="ja-JP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(2017</a:t>
            </a:r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～</a:t>
            </a:r>
            <a:r>
              <a:rPr lang="en-US" altLang="ja-JP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2019</a:t>
            </a:r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年度で計</a:t>
            </a: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50</a:t>
            </a:r>
            <a:r>
              <a:rPr lang="ja-JP" alt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名の</a:t>
            </a:r>
            <a:r>
              <a:rPr lang="en-US" altLang="ja-JP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HM</a:t>
            </a:r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登録</a:t>
            </a:r>
            <a:r>
              <a:rPr lang="en-US" altLang="ja-JP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  <a:endParaRPr lang="ja-JP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B82E933-1DF2-4F0D-9524-5328A5282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1936648"/>
            <a:ext cx="4040978" cy="215318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5675529-DD19-4879-B5D5-3B10166812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85" y="1936648"/>
            <a:ext cx="4609382" cy="2153182"/>
          </a:xfrm>
          <a:prstGeom prst="rect">
            <a:avLst/>
          </a:prstGeom>
        </p:spPr>
      </p:pic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9FAF4ACA-D457-44D8-9ED2-57C5A9DB134B}"/>
              </a:ext>
            </a:extLst>
          </p:cNvPr>
          <p:cNvSpPr txBox="1">
            <a:spLocks/>
          </p:cNvSpPr>
          <p:nvPr/>
        </p:nvSpPr>
        <p:spPr>
          <a:xfrm>
            <a:off x="755066" y="4128352"/>
            <a:ext cx="8039170" cy="325979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b="1" dirty="0">
                <a:solidFill>
                  <a:schemeClr val="tx1"/>
                </a:solidFill>
              </a:rPr>
              <a:t>▲ 国指定重要文化財・山口県旧県会議事堂をメイン会場とし、県内各地の歴史的文化財を視察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BD30E7D2-4C19-43AF-896D-0067E7036AEF}"/>
              </a:ext>
            </a:extLst>
          </p:cNvPr>
          <p:cNvSpPr txBox="1">
            <a:spLocks/>
          </p:cNvSpPr>
          <p:nvPr/>
        </p:nvSpPr>
        <p:spPr>
          <a:xfrm>
            <a:off x="755066" y="4810252"/>
            <a:ext cx="7785706" cy="1787100"/>
          </a:xfrm>
          <a:prstGeom prst="rect">
            <a:avLst/>
          </a:prstGeom>
          <a:ln>
            <a:solidFill>
              <a:schemeClr val="tx1">
                <a:lumMod val="95000"/>
              </a:schemeClr>
            </a:solidFill>
          </a:ln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全国ＨＭ協議会・建築士連合会：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後藤治氏、塩見寛氏、沢田伸氏     </a:t>
            </a: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文建協：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木村和夫氏、太田英一氏</a:t>
            </a:r>
          </a:p>
          <a:p>
            <a:pPr marL="28800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大学関係 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石田潤一郎氏、松隈洋氏、矢ケ崎善太郎氏、笠原一人氏、内田文雄氏、中園真人氏、</a:t>
            </a:r>
            <a:b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</a:b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       岡松道雄氏、西澤英和氏、牛島朗氏、中川明子氏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他県建築士会関係：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足立正智氏</a:t>
            </a:r>
            <a:r>
              <a:rPr lang="en-US" altLang="ja-JP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島根県建築士会</a:t>
            </a:r>
            <a:r>
              <a:rPr lang="en-US" altLang="ja-JP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、中村陽二氏</a:t>
            </a:r>
            <a:r>
              <a:rPr lang="en-US" altLang="ja-JP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(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岡山建築士会</a:t>
            </a:r>
            <a:r>
              <a:rPr lang="en-US" altLang="ja-JP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)</a:t>
            </a:r>
            <a:endParaRPr lang="ja-JP" altLang="en-US" sz="1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文化財行政関係：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山口県、下関市、山口市、萩市、防府市、岩国市、光市、山陽小野田市、周防大島町      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民間・</a:t>
            </a:r>
            <a:r>
              <a:rPr lang="en-US" altLang="ja-JP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NPO</a:t>
            </a:r>
            <a:r>
              <a:rPr lang="ja-JP" alt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等団体：</a:t>
            </a:r>
            <a:r>
              <a:rPr lang="ja-JP" altLang="en-US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岩田真次氏、小田雅彦氏、小山哲彦氏、瀬口哲義氏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B04CAFB-3BFA-44BE-9DC7-8A36664AB0FB}"/>
              </a:ext>
            </a:extLst>
          </p:cNvPr>
          <p:cNvSpPr txBox="1"/>
          <p:nvPr/>
        </p:nvSpPr>
        <p:spPr>
          <a:xfrm>
            <a:off x="497052" y="4450724"/>
            <a:ext cx="40700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350" dirty="0">
                <a:solidFill>
                  <a:srgbClr val="FFC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★これまで多くの方々とのネットワークができた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484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692"/>
    </mc:Choice>
    <mc:Fallback xmlns="">
      <p:transition spd="slow" advTm="39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A0507F-669D-4E2E-B2F0-4177879AA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10" y="576374"/>
            <a:ext cx="7472456" cy="552081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１</a:t>
            </a:r>
            <a:r>
              <a:rPr kumimoji="1"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．山口県建築士会ＨＭの現状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A230A9-F668-42F4-8320-AB32B88D2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6406" y="1177397"/>
            <a:ext cx="8039170" cy="1123950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● 山口県ヘリテージマネージャー協議会の設立と活動</a:t>
            </a:r>
          </a:p>
          <a:p>
            <a:r>
              <a:rPr lang="ja-JP" altLang="en-US" sz="2100" dirty="0">
                <a:solidFill>
                  <a:srgbClr val="FFFF00"/>
                </a:solidFill>
              </a:rPr>
              <a:t>   </a:t>
            </a:r>
            <a:r>
              <a:rPr lang="en-US" altLang="ja-JP" sz="2100" dirty="0">
                <a:solidFill>
                  <a:srgbClr val="FFFF00"/>
                </a:solidFill>
              </a:rPr>
              <a:t>(2018</a:t>
            </a:r>
            <a:r>
              <a:rPr lang="ja-JP" altLang="en-US" sz="2100" dirty="0">
                <a:solidFill>
                  <a:srgbClr val="FFFF00"/>
                </a:solidFill>
              </a:rPr>
              <a:t>年設立～</a:t>
            </a:r>
            <a:r>
              <a:rPr lang="en-US" altLang="ja-JP" sz="2100" dirty="0">
                <a:solidFill>
                  <a:srgbClr val="FFFF00"/>
                </a:solidFill>
              </a:rPr>
              <a:t>2021</a:t>
            </a:r>
            <a:r>
              <a:rPr lang="ja-JP" altLang="en-US" sz="2100" dirty="0">
                <a:solidFill>
                  <a:srgbClr val="FFFF00"/>
                </a:solidFill>
              </a:rPr>
              <a:t>年総会、毎回</a:t>
            </a:r>
            <a:r>
              <a:rPr lang="en-US" altLang="ja-JP" sz="2100" dirty="0">
                <a:solidFill>
                  <a:srgbClr val="FFFF00"/>
                </a:solidFill>
              </a:rPr>
              <a:t>30</a:t>
            </a:r>
            <a:r>
              <a:rPr lang="ja-JP" altLang="en-US" sz="2100" dirty="0">
                <a:solidFill>
                  <a:srgbClr val="FFFF00"/>
                </a:solidFill>
              </a:rPr>
              <a:t>名程度の参加</a:t>
            </a:r>
            <a:r>
              <a:rPr lang="en-US" altLang="ja-JP" sz="2100" dirty="0">
                <a:solidFill>
                  <a:srgbClr val="FFFF00"/>
                </a:solidFill>
              </a:rPr>
              <a:t>)</a:t>
            </a:r>
            <a:endParaRPr lang="ja-JP" altLang="en-US" sz="2100" dirty="0">
              <a:solidFill>
                <a:srgbClr val="FFFF00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B82E933-1DF2-4F0D-9524-5328A52826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3440" y="2060848"/>
            <a:ext cx="9017119" cy="3205969"/>
          </a:xfrm>
          <a:prstGeom prst="rect">
            <a:avLst/>
          </a:prstGeom>
        </p:spPr>
      </p:pic>
      <p:sp>
        <p:nvSpPr>
          <p:cNvPr id="7" name="テキスト プレースホルダー 2">
            <a:extLst>
              <a:ext uri="{FF2B5EF4-FFF2-40B4-BE49-F238E27FC236}">
                <a16:creationId xmlns:a16="http://schemas.microsoft.com/office/drawing/2014/main" id="{3B1F1674-7162-4F23-A99F-DE95F6DF6210}"/>
              </a:ext>
            </a:extLst>
          </p:cNvPr>
          <p:cNvSpPr txBox="1">
            <a:spLocks/>
          </p:cNvSpPr>
          <p:nvPr/>
        </p:nvSpPr>
        <p:spPr>
          <a:xfrm>
            <a:off x="325491" y="5365727"/>
            <a:ext cx="8522048" cy="325979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600" dirty="0">
                <a:solidFill>
                  <a:srgbClr val="FFFF00"/>
                </a:solidFill>
              </a:rPr>
              <a:t>▲ </a:t>
            </a:r>
            <a:r>
              <a:rPr lang="en-US" altLang="ja-JP" sz="1600" dirty="0">
                <a:solidFill>
                  <a:srgbClr val="FFFF00"/>
                </a:solidFill>
              </a:rPr>
              <a:t>2018</a:t>
            </a:r>
            <a:r>
              <a:rPr lang="ja-JP" altLang="en-US" sz="1600" dirty="0">
                <a:solidFill>
                  <a:srgbClr val="FFFF00"/>
                </a:solidFill>
              </a:rPr>
              <a:t>年</a:t>
            </a:r>
            <a:r>
              <a:rPr lang="en-US" altLang="ja-JP" sz="1600" dirty="0">
                <a:solidFill>
                  <a:srgbClr val="FFFF00"/>
                </a:solidFill>
              </a:rPr>
              <a:t>12</a:t>
            </a:r>
            <a:r>
              <a:rPr lang="ja-JP" altLang="en-US" sz="1600" dirty="0">
                <a:solidFill>
                  <a:srgbClr val="FFFF00"/>
                </a:solidFill>
              </a:rPr>
              <a:t>月設立 山大・岡松先生と「薩長近代建築自慢」をした後、山口市内の明治建築視察</a:t>
            </a:r>
          </a:p>
        </p:txBody>
      </p:sp>
      <p:sp>
        <p:nvSpPr>
          <p:cNvPr id="10" name="テキスト プレースホルダー 2">
            <a:extLst>
              <a:ext uri="{FF2B5EF4-FFF2-40B4-BE49-F238E27FC236}">
                <a16:creationId xmlns:a16="http://schemas.microsoft.com/office/drawing/2014/main" id="{F4ABE802-F1F0-4EFC-B39C-082573369FC5}"/>
              </a:ext>
            </a:extLst>
          </p:cNvPr>
          <p:cNvSpPr txBox="1">
            <a:spLocks/>
          </p:cNvSpPr>
          <p:nvPr/>
        </p:nvSpPr>
        <p:spPr>
          <a:xfrm>
            <a:off x="1922219" y="5938646"/>
            <a:ext cx="5328592" cy="423243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毎年、総会後、講演会、見学会、まち歩きを実施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01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982"/>
    </mc:Choice>
    <mc:Fallback xmlns="">
      <p:transition spd="slow" advTm="32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A0507F-669D-4E2E-B2F0-4177879AA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334318"/>
            <a:ext cx="7920880" cy="719192"/>
          </a:xfrm>
        </p:spPr>
        <p:txBody>
          <a:bodyPr>
            <a:normAutofit fontScale="90000"/>
          </a:bodyPr>
          <a:lstStyle/>
          <a:p>
            <a:pPr marL="540000" indent="-457200"/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１</a:t>
            </a:r>
            <a:r>
              <a:rPr kumimoji="1"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</a:t>
            </a:r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．山口県建築士会ＨＭの現状</a:t>
            </a:r>
          </a:p>
        </p:txBody>
      </p:sp>
      <p:sp>
        <p:nvSpPr>
          <p:cNvPr id="7" name="テキスト プレースホルダー 2">
            <a:extLst>
              <a:ext uri="{FF2B5EF4-FFF2-40B4-BE49-F238E27FC236}">
                <a16:creationId xmlns:a16="http://schemas.microsoft.com/office/drawing/2014/main" id="{3B1F1674-7162-4F23-A99F-DE95F6DF6210}"/>
              </a:ext>
            </a:extLst>
          </p:cNvPr>
          <p:cNvSpPr txBox="1">
            <a:spLocks/>
          </p:cNvSpPr>
          <p:nvPr/>
        </p:nvSpPr>
        <p:spPr>
          <a:xfrm>
            <a:off x="744723" y="5454473"/>
            <a:ext cx="4473802" cy="589785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▲ 国重文・防府毛利邸画像堂保存修理工事見学会</a:t>
            </a:r>
          </a:p>
          <a:p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     </a:t>
            </a:r>
            <a:r>
              <a:rPr lang="en-US" altLang="ja-JP" sz="1400" b="1" dirty="0">
                <a:solidFill>
                  <a:srgbClr val="FFFF00"/>
                </a:solidFill>
                <a:latin typeface="+mj-ea"/>
                <a:ea typeface="+mj-ea"/>
              </a:rPr>
              <a:t>(2020.09</a:t>
            </a: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／大正７年、設計：原竹三郎</a:t>
            </a:r>
            <a:r>
              <a:rPr lang="en-US" altLang="ja-JP" sz="1400" b="1" dirty="0">
                <a:solidFill>
                  <a:srgbClr val="FFFF00"/>
                </a:solidFill>
                <a:latin typeface="+mj-ea"/>
                <a:ea typeface="+mj-ea"/>
              </a:rPr>
              <a:t>)</a:t>
            </a: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0C77830-D9D0-4E38-8E64-DC20EC9EB7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0030" y="2262286"/>
            <a:ext cx="5220341" cy="3086906"/>
          </a:xfrm>
          <a:prstGeom prst="rect">
            <a:avLst/>
          </a:prstGeom>
        </p:spPr>
      </p:pic>
      <p:sp>
        <p:nvSpPr>
          <p:cNvPr id="14" name="テキスト プレースホルダー 2">
            <a:extLst>
              <a:ext uri="{FF2B5EF4-FFF2-40B4-BE49-F238E27FC236}">
                <a16:creationId xmlns:a16="http://schemas.microsoft.com/office/drawing/2014/main" id="{D5A6BB79-091D-4414-B2D7-A17E43C7E1E4}"/>
              </a:ext>
            </a:extLst>
          </p:cNvPr>
          <p:cNvSpPr txBox="1">
            <a:spLocks/>
          </p:cNvSpPr>
          <p:nvPr/>
        </p:nvSpPr>
        <p:spPr>
          <a:xfrm>
            <a:off x="5460106" y="6165304"/>
            <a:ext cx="3626827" cy="418300"/>
          </a:xfrm>
          <a:prstGeom prst="rect">
            <a:avLst/>
          </a:prstGeom>
        </p:spPr>
        <p:txBody>
          <a:bodyPr vert="horz" lIns="68580" tIns="34290" rIns="68580" bIns="3429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▲ 中嶋酒造酒蔵曳家移転見学会</a:t>
            </a:r>
            <a:r>
              <a:rPr lang="en-US" altLang="ja-JP" sz="1400" b="1" dirty="0">
                <a:solidFill>
                  <a:srgbClr val="FFFF00"/>
                </a:solidFill>
                <a:latin typeface="+mj-ea"/>
                <a:ea typeface="+mj-ea"/>
              </a:rPr>
              <a:t>(2021.01)</a:t>
            </a: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86C3987-BDFD-4E09-AF79-9EF3B17614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8493" y="2047957"/>
            <a:ext cx="2952328" cy="1968218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F7CB3C83-7EBE-4215-A71E-D8925E02B5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8493" y="4138178"/>
            <a:ext cx="2952328" cy="1968218"/>
          </a:xfrm>
          <a:prstGeom prst="rect">
            <a:avLst/>
          </a:prstGeom>
        </p:spPr>
      </p:pic>
      <p:sp>
        <p:nvSpPr>
          <p:cNvPr id="13" name="テキスト プレースホルダー 2">
            <a:extLst>
              <a:ext uri="{FF2B5EF4-FFF2-40B4-BE49-F238E27FC236}">
                <a16:creationId xmlns:a16="http://schemas.microsoft.com/office/drawing/2014/main" id="{FA30A539-4685-4F2B-8192-82E0B96B3AD9}"/>
              </a:ext>
            </a:extLst>
          </p:cNvPr>
          <p:cNvSpPr txBox="1">
            <a:spLocks/>
          </p:cNvSpPr>
          <p:nvPr/>
        </p:nvSpPr>
        <p:spPr>
          <a:xfrm>
            <a:off x="755576" y="1108634"/>
            <a:ext cx="8039170" cy="842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● 山口県ヘリテージマネージャー協議会の設立と活動</a:t>
            </a:r>
          </a:p>
          <a:p>
            <a:r>
              <a:rPr lang="ja-JP" altLang="en-US" sz="2100" dirty="0">
                <a:solidFill>
                  <a:srgbClr val="FFFF00"/>
                </a:solidFill>
              </a:rPr>
              <a:t>   </a:t>
            </a:r>
            <a:r>
              <a:rPr lang="en-US" altLang="ja-JP" sz="2100" dirty="0">
                <a:solidFill>
                  <a:srgbClr val="FFFF00"/>
                </a:solidFill>
              </a:rPr>
              <a:t>(2018</a:t>
            </a:r>
            <a:r>
              <a:rPr lang="ja-JP" altLang="en-US" sz="2100" dirty="0">
                <a:solidFill>
                  <a:srgbClr val="FFFF00"/>
                </a:solidFill>
              </a:rPr>
              <a:t>年設立～</a:t>
            </a:r>
            <a:r>
              <a:rPr lang="en-US" altLang="ja-JP" sz="2100" dirty="0">
                <a:solidFill>
                  <a:srgbClr val="FFFF00"/>
                </a:solidFill>
              </a:rPr>
              <a:t>2021</a:t>
            </a:r>
            <a:r>
              <a:rPr lang="ja-JP" altLang="en-US" sz="2100" dirty="0">
                <a:solidFill>
                  <a:srgbClr val="FFFF00"/>
                </a:solidFill>
              </a:rPr>
              <a:t>年総会、毎回</a:t>
            </a:r>
            <a:r>
              <a:rPr lang="en-US" altLang="ja-JP" sz="2100" dirty="0">
                <a:solidFill>
                  <a:srgbClr val="FFFF00"/>
                </a:solidFill>
              </a:rPr>
              <a:t>30</a:t>
            </a:r>
            <a:r>
              <a:rPr lang="ja-JP" altLang="en-US" sz="2100" dirty="0">
                <a:solidFill>
                  <a:srgbClr val="FFFF00"/>
                </a:solidFill>
              </a:rPr>
              <a:t>名程度の参加</a:t>
            </a:r>
            <a:r>
              <a:rPr lang="en-US" altLang="ja-JP" sz="2100" dirty="0">
                <a:solidFill>
                  <a:srgbClr val="FFFF00"/>
                </a:solidFill>
              </a:rPr>
              <a:t>)</a:t>
            </a:r>
            <a:endParaRPr lang="ja-JP" altLang="en-US" sz="210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634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93"/>
    </mc:Choice>
    <mc:Fallback xmlns="">
      <p:transition spd="slow" advTm="48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A0507F-669D-4E2E-B2F0-4177879AA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548680"/>
            <a:ext cx="7472456" cy="731656"/>
          </a:xfrm>
        </p:spPr>
        <p:txBody>
          <a:bodyPr>
            <a:normAutofit fontScale="90000"/>
          </a:bodyPr>
          <a:lstStyle/>
          <a:p>
            <a:pPr marL="540000" indent="-457200"/>
            <a:r>
              <a:rPr kumimoji="1"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</a:t>
            </a:r>
            <a:r>
              <a: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近年</a:t>
            </a:r>
            <a:r>
              <a:rPr kumimoji="1"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の山口県ＨＭの活動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FA230A9-F668-42F4-8320-AB32B88D2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3568" y="1635283"/>
            <a:ext cx="8039170" cy="1123950"/>
          </a:xfrm>
        </p:spPr>
        <p:txBody>
          <a:bodyPr>
            <a:normAutofit/>
          </a:bodyPr>
          <a:lstStyle/>
          <a:p>
            <a:r>
              <a:rPr lang="en-US" altLang="ja-JP" sz="2100" dirty="0">
                <a:solidFill>
                  <a:srgbClr val="FFFF00"/>
                </a:solidFill>
              </a:rPr>
              <a:t>(1)</a:t>
            </a:r>
            <a:r>
              <a:rPr lang="ja-JP" altLang="en-US" sz="2100" dirty="0">
                <a:solidFill>
                  <a:srgbClr val="FFFF00"/>
                </a:solidFill>
              </a:rPr>
              <a:t> 山口県ヘリテージマネージャー・ステップアップ講座の実施</a:t>
            </a:r>
          </a:p>
          <a:p>
            <a:r>
              <a:rPr lang="ja-JP" altLang="en-US" sz="2100" dirty="0">
                <a:solidFill>
                  <a:srgbClr val="FFFF00"/>
                </a:solidFill>
              </a:rPr>
              <a:t>    </a:t>
            </a:r>
            <a:r>
              <a:rPr lang="en-US" altLang="ja-JP" sz="2100" dirty="0">
                <a:solidFill>
                  <a:srgbClr val="FFFF00"/>
                </a:solidFill>
              </a:rPr>
              <a:t>(</a:t>
            </a:r>
            <a:r>
              <a:rPr lang="ja-JP" altLang="en-US" sz="2100" dirty="0">
                <a:solidFill>
                  <a:srgbClr val="FFFF00"/>
                </a:solidFill>
              </a:rPr>
              <a:t>講座</a:t>
            </a:r>
            <a:r>
              <a:rPr lang="en-US" altLang="ja-JP" sz="2100" dirty="0">
                <a:solidFill>
                  <a:srgbClr val="FFFF00"/>
                </a:solidFill>
              </a:rPr>
              <a:t>3</a:t>
            </a:r>
            <a:r>
              <a:rPr lang="ja-JP" altLang="en-US" sz="2100" dirty="0">
                <a:solidFill>
                  <a:srgbClr val="FFFF00"/>
                </a:solidFill>
              </a:rPr>
              <a:t>回、現地実測調査</a:t>
            </a:r>
            <a:r>
              <a:rPr lang="en-US" altLang="ja-JP" sz="2100" dirty="0">
                <a:solidFill>
                  <a:srgbClr val="FFFF00"/>
                </a:solidFill>
              </a:rPr>
              <a:t>3</a:t>
            </a:r>
            <a:r>
              <a:rPr lang="ja-JP" altLang="en-US" sz="2100" dirty="0">
                <a:solidFill>
                  <a:srgbClr val="FFFF00"/>
                </a:solidFill>
              </a:rPr>
              <a:t>回、計</a:t>
            </a:r>
            <a:r>
              <a:rPr lang="en-US" altLang="ja-JP" sz="2100" dirty="0">
                <a:solidFill>
                  <a:srgbClr val="FFFF00"/>
                </a:solidFill>
              </a:rPr>
              <a:t>6</a:t>
            </a:r>
            <a:r>
              <a:rPr lang="ja-JP" altLang="en-US" sz="2100" dirty="0">
                <a:solidFill>
                  <a:srgbClr val="FFFF00"/>
                </a:solidFill>
              </a:rPr>
              <a:t>回</a:t>
            </a:r>
            <a:r>
              <a:rPr lang="en-US" altLang="ja-JP" sz="2100" dirty="0">
                <a:solidFill>
                  <a:srgbClr val="FFFF00"/>
                </a:solidFill>
              </a:rPr>
              <a:t>)</a:t>
            </a:r>
            <a:endParaRPr lang="ja-JP" altLang="en-US" sz="2100" dirty="0">
              <a:solidFill>
                <a:srgbClr val="FFFF00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B82E933-1DF2-4F0D-9524-5328A5282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984" y="2492894"/>
            <a:ext cx="4787246" cy="2880322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5675529-DD19-4879-B5D5-3B10166812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2492894"/>
            <a:ext cx="4016817" cy="2905716"/>
          </a:xfrm>
          <a:prstGeom prst="rect">
            <a:avLst/>
          </a:prstGeom>
        </p:spPr>
      </p:pic>
      <p:sp>
        <p:nvSpPr>
          <p:cNvPr id="7" name="テキスト プレースホルダー 2">
            <a:extLst>
              <a:ext uri="{FF2B5EF4-FFF2-40B4-BE49-F238E27FC236}">
                <a16:creationId xmlns:a16="http://schemas.microsoft.com/office/drawing/2014/main" id="{3B1F1674-7162-4F23-A99F-DE95F6DF6210}"/>
              </a:ext>
            </a:extLst>
          </p:cNvPr>
          <p:cNvSpPr txBox="1">
            <a:spLocks/>
          </p:cNvSpPr>
          <p:nvPr/>
        </p:nvSpPr>
        <p:spPr>
          <a:xfrm>
            <a:off x="539552" y="5517232"/>
            <a:ext cx="4464496" cy="639642"/>
          </a:xfrm>
          <a:prstGeom prst="rect">
            <a:avLst/>
          </a:prstGeom>
        </p:spPr>
        <p:txBody>
          <a:bodyPr vert="horz" lIns="68580" tIns="34290" rIns="68580" bIns="3429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▲ 第</a:t>
            </a:r>
            <a:r>
              <a:rPr lang="en-US" altLang="ja-JP" sz="1400" b="1" dirty="0">
                <a:solidFill>
                  <a:srgbClr val="FFFF00"/>
                </a:solidFill>
                <a:latin typeface="+mj-ea"/>
                <a:ea typeface="+mj-ea"/>
              </a:rPr>
              <a:t>2-2</a:t>
            </a: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回 旧小野田セメント住吉幹部社宅実測調査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    山陽小野田市の文化財担当安藤氏のお話を聞く 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CCE4A5B2-EE60-4185-A299-4A709DF6EF1D}"/>
              </a:ext>
            </a:extLst>
          </p:cNvPr>
          <p:cNvSpPr txBox="1">
            <a:spLocks/>
          </p:cNvSpPr>
          <p:nvPr/>
        </p:nvSpPr>
        <p:spPr>
          <a:xfrm>
            <a:off x="5188665" y="5517232"/>
            <a:ext cx="3816424" cy="639642"/>
          </a:xfrm>
          <a:prstGeom prst="rect">
            <a:avLst/>
          </a:prstGeom>
        </p:spPr>
        <p:txBody>
          <a:bodyPr vert="horz" lIns="68580" tIns="34290" rIns="68580" bIns="34290" rtlCol="0" anchor="t"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kumimoji="1"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▲ 第</a:t>
            </a:r>
            <a:r>
              <a:rPr lang="en-US" altLang="ja-JP" sz="1400" b="1" dirty="0">
                <a:solidFill>
                  <a:srgbClr val="FFFF00"/>
                </a:solidFill>
                <a:latin typeface="+mj-ea"/>
                <a:ea typeface="+mj-ea"/>
              </a:rPr>
              <a:t>2-3</a:t>
            </a: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回 旧三田尻塩務局小松志佐出張所</a:t>
            </a:r>
          </a:p>
          <a:p>
            <a:pPr>
              <a:spcBef>
                <a:spcPts val="0"/>
              </a:spcBef>
            </a:pPr>
            <a:r>
              <a:rPr lang="ja-JP" altLang="en-US" sz="1400" b="1" dirty="0">
                <a:solidFill>
                  <a:srgbClr val="FFFF00"/>
                </a:solidFill>
                <a:latin typeface="+mj-ea"/>
                <a:ea typeface="+mj-ea"/>
              </a:rPr>
              <a:t>    周防大島町 川口智氏の講演と共に実測調査 </a:t>
            </a:r>
          </a:p>
          <a:p>
            <a:pPr>
              <a:spcBef>
                <a:spcPts val="0"/>
              </a:spcBef>
            </a:pPr>
            <a:endParaRPr lang="ja-JP" altLang="en-US" sz="1350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458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223"/>
    </mc:Choice>
    <mc:Fallback xmlns="">
      <p:transition spd="slow" advTm="42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103252"/>
            <a:ext cx="8712967" cy="63457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ja-JP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2020</a:t>
            </a:r>
            <a:r>
              <a:rPr lang="ja-JP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年</a:t>
            </a:r>
            <a:r>
              <a:rPr lang="en-US" altLang="ja-JP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HMSU</a:t>
            </a:r>
            <a:r>
              <a:rPr lang="ja-JP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講座で実測調査を行い、所見策定業務をまとめ、登録文化財に！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640080" y="6237312"/>
            <a:ext cx="823970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▲「</a:t>
            </a:r>
            <a:r>
              <a:rPr lang="ja-JP" altLang="en-US" sz="2000" dirty="0">
                <a:solidFill>
                  <a:srgbClr val="FF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妙鑑寺位牌堂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」の国登録有形文化財答申報道</a:t>
            </a: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(2021.03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月</a:t>
            </a: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33237CD-C302-4893-8DD4-1F5356EA1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544" y="1916832"/>
            <a:ext cx="6495420" cy="370857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5E49598-00DA-4BDB-9533-6DD230AE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9832" y="1930891"/>
            <a:ext cx="5817985" cy="4219289"/>
          </a:xfrm>
          <a:prstGeom prst="rect">
            <a:avLst/>
          </a:prstGeom>
        </p:spPr>
      </p:pic>
      <p:sp>
        <p:nvSpPr>
          <p:cNvPr id="6" name="タイトル 1">
            <a:extLst>
              <a:ext uri="{FF2B5EF4-FFF2-40B4-BE49-F238E27FC236}">
                <a16:creationId xmlns:a16="http://schemas.microsoft.com/office/drawing/2014/main" id="{30BA4FAF-696B-4986-8DEA-E15DE17FC036}"/>
              </a:ext>
            </a:extLst>
          </p:cNvPr>
          <p:cNvSpPr txBox="1">
            <a:spLocks/>
          </p:cNvSpPr>
          <p:nvPr/>
        </p:nvSpPr>
        <p:spPr>
          <a:xfrm>
            <a:off x="611560" y="355148"/>
            <a:ext cx="7472456" cy="731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3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marL="540000" indent="-457200"/>
            <a:r>
              <a:rPr lang="en-US" altLang="ja-JP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1-2</a:t>
            </a:r>
            <a:r>
              <a:rPr lang="ja-JP" altLang="en-US" sz="3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．近年の山口県ＨＭの活動</a:t>
            </a:r>
          </a:p>
        </p:txBody>
      </p:sp>
    </p:spTree>
    <p:extLst>
      <p:ext uri="{BB962C8B-B14F-4D97-AF65-F5344CB8AC3E}">
        <p14:creationId xmlns:p14="http://schemas.microsoft.com/office/powerpoint/2010/main" val="286421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745833C-9A37-4848-8435-C67BD7AF48FF}"/>
              </a:ext>
            </a:extLst>
          </p:cNvPr>
          <p:cNvSpPr/>
          <p:nvPr/>
        </p:nvSpPr>
        <p:spPr>
          <a:xfrm>
            <a:off x="0" y="1772813"/>
            <a:ext cx="9144000" cy="230425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05030" y="2204862"/>
            <a:ext cx="8208912" cy="720080"/>
          </a:xfrm>
        </p:spPr>
        <p:txBody>
          <a:bodyPr>
            <a:noAutofit/>
          </a:bodyPr>
          <a:lstStyle/>
          <a:p>
            <a:pPr algn="ctr"/>
            <a:r>
              <a:rPr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２</a:t>
            </a:r>
            <a:r>
              <a:rPr kumimoji="1" lang="en-US" altLang="ja-JP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.</a:t>
            </a:r>
            <a:r>
              <a:rPr kumimoji="1" lang="ja-JP" altLang="en-US" sz="4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 歴史的建造物の魅力を伝える</a:t>
            </a:r>
            <a:endParaRPr kumimoji="1" lang="ja-JP" altLang="en-US" sz="36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59F5CB2B-4476-4DDF-A430-8744A28C6B19}"/>
              </a:ext>
            </a:extLst>
          </p:cNvPr>
          <p:cNvSpPr txBox="1">
            <a:spLocks/>
          </p:cNvSpPr>
          <p:nvPr/>
        </p:nvSpPr>
        <p:spPr>
          <a:xfrm>
            <a:off x="505030" y="3068959"/>
            <a:ext cx="8208912" cy="5760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5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r>
              <a:rPr lang="ja-JP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</a:rPr>
              <a:t>～「やまぐち近代建築ノート」連載から～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79F43CA-ABD4-4857-AE14-3A0F93CB534E}"/>
              </a:ext>
            </a:extLst>
          </p:cNvPr>
          <p:cNvSpPr txBox="1"/>
          <p:nvPr/>
        </p:nvSpPr>
        <p:spPr>
          <a:xfrm>
            <a:off x="1403648" y="4247509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HM</a:t>
            </a:r>
            <a:r>
              <a:rPr kumimoji="1" lang="ja-JP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建築士としての活動</a:t>
            </a:r>
            <a:r>
              <a:rPr kumimoji="1" lang="en-US" altLang="ja-JP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kumimoji="1" lang="ja-JP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580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539552" y="375387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684000"/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山口新聞に連載中 の 「やまぐち近代建築ノート」</a:t>
            </a:r>
            <a:endParaRPr kumimoji="1" lang="ja-JP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E0617C8-FD35-4B72-9CEF-8CC7D8B3A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414" y="974759"/>
            <a:ext cx="1923501" cy="448293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734E39B-55B5-40A5-A3D1-2FC91A5F07E7}"/>
              </a:ext>
            </a:extLst>
          </p:cNvPr>
          <p:cNvSpPr txBox="1"/>
          <p:nvPr/>
        </p:nvSpPr>
        <p:spPr>
          <a:xfrm>
            <a:off x="646718" y="6160003"/>
            <a:ext cx="515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>
                <a:solidFill>
                  <a:srgbClr val="FFFF00"/>
                </a:solidFill>
              </a:rPr>
              <a:t>▲県内の近代建築を建設年の古い順に</a:t>
            </a:r>
            <a:endParaRPr kumimoji="1" lang="ja-JP" altLang="en-US" sz="2000" dirty="0">
              <a:solidFill>
                <a:srgbClr val="FFFF00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9DF49AB8-5148-4495-8C64-BD9701347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4650" y="1120995"/>
            <a:ext cx="1919860" cy="448293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5F552256-71FF-4005-82FD-A57A22C3A1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3139" y="1326022"/>
            <a:ext cx="1923730" cy="4453712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5E78702C-4E2B-4650-B589-30C6FC93EC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9057" y="1590236"/>
            <a:ext cx="1913339" cy="4453712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607DBB07-6059-49EC-B947-C1C24AA8C8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55"/>
          <a:stretch/>
        </p:blipFill>
        <p:spPr>
          <a:xfrm>
            <a:off x="4572000" y="1865650"/>
            <a:ext cx="1892972" cy="428706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947A9399-E974-415C-8856-049AE41E73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6411" y="2184547"/>
            <a:ext cx="1781679" cy="411701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49BFE57F-C248-42E5-B45B-E9F0C0DAF1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9740" y="2402079"/>
            <a:ext cx="1727738" cy="411701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1EF53B2-275E-40CE-8E3F-303B61083548}"/>
              </a:ext>
            </a:extLst>
          </p:cNvPr>
          <p:cNvSpPr txBox="1"/>
          <p:nvPr/>
        </p:nvSpPr>
        <p:spPr>
          <a:xfrm>
            <a:off x="3707904" y="844341"/>
            <a:ext cx="5166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684000"/>
            <a:r>
              <a:rPr kumimoji="1"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2020.04</a:t>
            </a: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より、月２回連載。現在第</a:t>
            </a:r>
            <a:r>
              <a:rPr kumimoji="1" lang="en-U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38</a:t>
            </a: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回</a:t>
            </a:r>
            <a:endParaRPr kumimoji="1" lang="ja-JP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766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4|5.5|4.2|1.8|0.7|0.7|0.7|1|5.8|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4.9|1.9|1.8|4.6|0.8|1.9|1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9|0.9|18.5|0.6|1.7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26.2|1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テーマ1">
  <a:themeElements>
    <a:clrScheme name="デザート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テーマ1</Template>
  <TotalTime>16591</TotalTime>
  <Words>1427</Words>
  <Application>Microsoft Office PowerPoint</Application>
  <PresentationFormat>画面に合わせる (4:3)</PresentationFormat>
  <Paragraphs>100</Paragraphs>
  <Slides>26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35" baseType="lpstr">
      <vt:lpstr>HGP創英角ｺﾞｼｯｸUB</vt:lpstr>
      <vt:lpstr>ＭＳ Ｐゴシック</vt:lpstr>
      <vt:lpstr>メイリオ</vt:lpstr>
      <vt:lpstr>游ゴシック</vt:lpstr>
      <vt:lpstr>Arial</vt:lpstr>
      <vt:lpstr>Calibri</vt:lpstr>
      <vt:lpstr>Symbol</vt:lpstr>
      <vt:lpstr>Wingdings 3</vt:lpstr>
      <vt:lpstr>テーマ1</vt:lpstr>
      <vt:lpstr>山口県ヘリテージマネージャーの取組</vt:lpstr>
      <vt:lpstr>1. 山口県ヘリテージマネージャー 協議会の活動</vt:lpstr>
      <vt:lpstr>１-1．山口県建築士会ＨＭの現状</vt:lpstr>
      <vt:lpstr>１-1．山口県建築士会ＨＭの現状</vt:lpstr>
      <vt:lpstr>１-1．山口県建築士会ＨＭの現状</vt:lpstr>
      <vt:lpstr>1-2．近年の山口県ＨＭの活動</vt:lpstr>
      <vt:lpstr>2020年HMSU講座で実測調査を行い、所見策定業務をまとめ、登録文化財に！</vt:lpstr>
      <vt:lpstr>２. 歴史的建造物の魅力を伝える</vt:lpstr>
      <vt:lpstr>PowerPoint プレゼンテーション</vt:lpstr>
      <vt:lpstr>PowerPoint プレゼンテーション</vt:lpstr>
      <vt:lpstr>PowerPoint プレゼンテーション</vt:lpstr>
      <vt:lpstr>３. 歴史的建造物活用事業に協力</vt:lpstr>
      <vt:lpstr>PowerPoint プレゼンテーション</vt:lpstr>
      <vt:lpstr>PowerPoint プレゼンテーション</vt:lpstr>
      <vt:lpstr>PowerPoint プレゼンテーション</vt:lpstr>
      <vt:lpstr>４. ＴＶ等マスコミ取材への協力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     ５.  SNSでの情報発信と          デジタル機器の使用</vt:lpstr>
      <vt:lpstr>PowerPoint プレゼンテーション</vt:lpstr>
      <vt:lpstr>５-2. ＺＯＯＭによるオンライン交流会</vt:lpstr>
      <vt:lpstr>５-3. 360度動画・静止画カメラによるＶＲ体験</vt:lpstr>
      <vt:lpstr>お し ま 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名建築から見る 山口県の建築文化</dc:title>
  <dc:creator>原田　正彦</dc:creator>
  <cp:lastModifiedBy>正彦</cp:lastModifiedBy>
  <cp:revision>395</cp:revision>
  <cp:lastPrinted>2015-02-16T00:22:55Z</cp:lastPrinted>
  <dcterms:created xsi:type="dcterms:W3CDTF">2014-04-15T00:55:04Z</dcterms:created>
  <dcterms:modified xsi:type="dcterms:W3CDTF">2021-11-15T01:15:44Z</dcterms:modified>
</cp:coreProperties>
</file>